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3" r:id="rId6"/>
    <p:sldId id="266" r:id="rId7"/>
    <p:sldId id="272" r:id="rId8"/>
    <p:sldId id="269" r:id="rId9"/>
    <p:sldId id="270" r:id="rId10"/>
    <p:sldId id="271" r:id="rId11"/>
    <p:sldId id="265" r:id="rId12"/>
    <p:sldId id="267" r:id="rId13"/>
    <p:sldId id="273" r:id="rId14"/>
    <p:sldId id="274" r:id="rId15"/>
    <p:sldId id="26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9" autoAdjust="0"/>
    <p:restoredTop sz="94690" autoAdjust="0"/>
  </p:normalViewPr>
  <p:slideViewPr>
    <p:cSldViewPr>
      <p:cViewPr varScale="1">
        <p:scale>
          <a:sx n="65" d="100"/>
          <a:sy n="65" d="100"/>
        </p:scale>
        <p:origin x="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Spojevi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</a:t>
            </a:r>
            <a:r>
              <a:rPr lang="en-US" u="sng" dirty="0" err="1"/>
              <a:t>nemaju</a:t>
            </a:r>
            <a:r>
              <a:rPr lang="en-US" u="sng" dirty="0"/>
              <a:t> </a:t>
            </a:r>
            <a:r>
              <a:rPr lang="en-US" u="sng" dirty="0" err="1"/>
              <a:t>faznu</a:t>
            </a:r>
            <a:r>
              <a:rPr lang="en-US" u="sng" dirty="0"/>
              <a:t> </a:t>
            </a:r>
            <a:r>
              <a:rPr lang="en-US" u="sng" dirty="0" err="1"/>
              <a:t>transformaciju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Feritni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austenitni</a:t>
            </a:r>
            <a:r>
              <a:rPr lang="en-US" sz="2400" dirty="0"/>
              <a:t> </a:t>
            </a:r>
            <a:r>
              <a:rPr lang="en-US" sz="2400" dirty="0" err="1"/>
              <a:t>čelici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problematično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težiti</a:t>
            </a:r>
            <a:r>
              <a:rPr lang="en-US" sz="2400" dirty="0"/>
              <a:t> </a:t>
            </a:r>
            <a:r>
              <a:rPr lang="en-US" sz="2400" dirty="0" err="1"/>
              <a:t>metalu</a:t>
            </a:r>
            <a:r>
              <a:rPr lang="en-US" sz="2400" dirty="0"/>
              <a:t> </a:t>
            </a:r>
            <a:r>
              <a:rPr lang="en-US" sz="2400" dirty="0" err="1"/>
              <a:t>šava</a:t>
            </a:r>
            <a:r>
              <a:rPr lang="en-US" sz="2400" dirty="0"/>
              <a:t> </a:t>
            </a:r>
            <a:r>
              <a:rPr lang="en-US" sz="2400" dirty="0" err="1"/>
              <a:t>austenitno-feritne</a:t>
            </a:r>
            <a:r>
              <a:rPr lang="en-US" sz="2400" dirty="0"/>
              <a:t> </a:t>
            </a:r>
            <a:r>
              <a:rPr lang="en-US" sz="2400" dirty="0" err="1"/>
              <a:t>mikrostrukture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DM: NiCr15Fe – </a:t>
            </a:r>
            <a:r>
              <a:rPr lang="en-US" sz="2400" dirty="0" err="1"/>
              <a:t>koef.topl.širenja</a:t>
            </a:r>
            <a:r>
              <a:rPr lang="en-US" sz="2400" dirty="0"/>
              <a:t> je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austenitnog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feritnog</a:t>
            </a:r>
            <a:r>
              <a:rPr lang="en-US" sz="2400" dirty="0"/>
              <a:t> OM</a:t>
            </a:r>
          </a:p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&gt;0,25%C:</a:t>
            </a:r>
          </a:p>
          <a:p>
            <a:pPr marL="0" indent="0">
              <a:buNone/>
            </a:pPr>
            <a:r>
              <a:rPr lang="en-US" sz="2400" dirty="0"/>
              <a:t>- Problem je </a:t>
            </a:r>
            <a:r>
              <a:rPr lang="en-US" sz="2400" dirty="0" err="1"/>
              <a:t>zakaljivanje</a:t>
            </a:r>
            <a:r>
              <a:rPr lang="en-US" sz="2400" dirty="0"/>
              <a:t> ZUT-a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zarobljavanje</a:t>
            </a:r>
            <a:r>
              <a:rPr lang="en-US" sz="2400" dirty="0"/>
              <a:t> H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rekombinuje</a:t>
            </a:r>
            <a:r>
              <a:rPr lang="en-US" sz="2400" dirty="0"/>
              <a:t> u 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izaziva</a:t>
            </a:r>
            <a:r>
              <a:rPr lang="en-US" sz="2400" dirty="0"/>
              <a:t> </a:t>
            </a:r>
            <a:r>
              <a:rPr lang="en-US" sz="2400" dirty="0" err="1"/>
              <a:t>hladne</a:t>
            </a:r>
            <a:r>
              <a:rPr lang="en-US" sz="2400" dirty="0"/>
              <a:t> </a:t>
            </a:r>
            <a:r>
              <a:rPr lang="en-US" sz="2400" dirty="0" err="1"/>
              <a:t>prsline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DM: </a:t>
            </a:r>
          </a:p>
          <a:p>
            <a:pPr marL="457200" indent="-457200">
              <a:buAutoNum type="alphaLcParenR"/>
            </a:pPr>
            <a:r>
              <a:rPr lang="en-US" sz="2400" dirty="0" err="1"/>
              <a:t>Austenitni</a:t>
            </a:r>
            <a:r>
              <a:rPr lang="en-US" sz="2400" dirty="0"/>
              <a:t> – </a:t>
            </a:r>
            <a:r>
              <a:rPr lang="en-US" sz="2400" dirty="0" err="1"/>
              <a:t>odvođenje</a:t>
            </a:r>
            <a:r>
              <a:rPr lang="en-US" sz="2400" dirty="0"/>
              <a:t> H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zakaljenog</a:t>
            </a:r>
            <a:r>
              <a:rPr lang="en-US" sz="2400" dirty="0"/>
              <a:t> ZUT-a </a:t>
            </a:r>
          </a:p>
          <a:p>
            <a:pPr marL="457200" indent="-457200">
              <a:buAutoNum type="alphaLcParenR"/>
            </a:pPr>
            <a:r>
              <a:rPr lang="en-US" sz="2400" dirty="0"/>
              <a:t>NiCr15Fe –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zatezno</a:t>
            </a:r>
            <a:r>
              <a:rPr lang="en-US" sz="2400" dirty="0"/>
              <a:t> </a:t>
            </a:r>
            <a:r>
              <a:rPr lang="en-US" sz="2400" dirty="0" err="1"/>
              <a:t>opterećenje</a:t>
            </a:r>
            <a:r>
              <a:rPr lang="en-US" sz="2400" dirty="0"/>
              <a:t> </a:t>
            </a:r>
            <a:r>
              <a:rPr lang="en-US" sz="2400" dirty="0" err="1"/>
              <a:t>obavezna</a:t>
            </a:r>
            <a:r>
              <a:rPr lang="en-US" sz="2400" dirty="0"/>
              <a:t> </a:t>
            </a:r>
            <a:r>
              <a:rPr lang="en-US" sz="2400" dirty="0" err="1"/>
              <a:t>naknadna</a:t>
            </a:r>
            <a:r>
              <a:rPr lang="en-US" sz="2400" dirty="0"/>
              <a:t> </a:t>
            </a:r>
            <a:r>
              <a:rPr lang="en-US" sz="2400" dirty="0" err="1"/>
              <a:t>termička</a:t>
            </a:r>
            <a:r>
              <a:rPr lang="en-US" sz="2400" dirty="0"/>
              <a:t> </a:t>
            </a:r>
            <a:r>
              <a:rPr lang="en-US" sz="2400" dirty="0" err="1"/>
              <a:t>obrada</a:t>
            </a:r>
            <a:r>
              <a:rPr lang="en-US" sz="2400" dirty="0"/>
              <a:t>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pritisno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potrebna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13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Spajanje čelika sa </a:t>
            </a:r>
            <a:r>
              <a:rPr lang="sr-Latn-RS" dirty="0" err="1"/>
              <a:t>neželeznim</a:t>
            </a:r>
            <a:r>
              <a:rPr lang="sr-Latn-RS" dirty="0"/>
              <a:t> materijalima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534400" cy="4708525"/>
          </a:xfrm>
        </p:spPr>
        <p:txBody>
          <a:bodyPr/>
          <a:lstStyle/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niskolegiranih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legurama</a:t>
            </a:r>
            <a:r>
              <a:rPr lang="en-US" dirty="0"/>
              <a:t> Ni</a:t>
            </a:r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Cu-Ni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niskougljeničnim</a:t>
            </a:r>
            <a:r>
              <a:rPr lang="en-US" dirty="0"/>
              <a:t>/</a:t>
            </a:r>
            <a:r>
              <a:rPr lang="en-US" dirty="0" err="1"/>
              <a:t>visokolegiranim</a:t>
            </a:r>
            <a:r>
              <a:rPr lang="en-US" dirty="0"/>
              <a:t> </a:t>
            </a:r>
            <a:r>
              <a:rPr lang="en-US" dirty="0" err="1"/>
              <a:t>čelicima</a:t>
            </a:r>
            <a:endParaRPr lang="en-US" dirty="0"/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Al/</a:t>
            </a:r>
            <a:r>
              <a:rPr lang="en-US" dirty="0" err="1"/>
              <a:t>legura</a:t>
            </a:r>
            <a:r>
              <a:rPr lang="en-US" dirty="0"/>
              <a:t> Al</a:t>
            </a:r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/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2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niskolegiranih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legurama</a:t>
            </a:r>
            <a:r>
              <a:rPr lang="en-US" u="sng" dirty="0"/>
              <a:t> Ni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600" dirty="0" err="1"/>
              <a:t>Spajanjem</a:t>
            </a:r>
            <a:r>
              <a:rPr lang="en-US" sz="2600" dirty="0"/>
              <a:t> </a:t>
            </a:r>
            <a:r>
              <a:rPr lang="en-US" sz="2600" dirty="0" err="1"/>
              <a:t>čelika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Ni </a:t>
            </a:r>
            <a:r>
              <a:rPr lang="en-US" sz="2600" dirty="0" err="1"/>
              <a:t>dolazi</a:t>
            </a:r>
            <a:r>
              <a:rPr lang="en-US" sz="2600" dirty="0"/>
              <a:t> do </a:t>
            </a:r>
            <a:r>
              <a:rPr lang="en-US" sz="2600" dirty="0" err="1"/>
              <a:t>mešanja</a:t>
            </a:r>
            <a:r>
              <a:rPr lang="en-US" sz="2600" dirty="0"/>
              <a:t>. </a:t>
            </a:r>
            <a:r>
              <a:rPr lang="en-US" sz="2600" dirty="0" err="1"/>
              <a:t>Železo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Ni </a:t>
            </a:r>
            <a:r>
              <a:rPr lang="en-US" sz="2600" dirty="0" err="1"/>
              <a:t>stvara</a:t>
            </a:r>
            <a:r>
              <a:rPr lang="en-US" sz="2600" dirty="0"/>
              <a:t> </a:t>
            </a:r>
            <a:r>
              <a:rPr lang="en-US" sz="2600" dirty="0" err="1"/>
              <a:t>čvrste</a:t>
            </a:r>
            <a:r>
              <a:rPr lang="en-US" sz="2600" dirty="0"/>
              <a:t> </a:t>
            </a:r>
            <a:r>
              <a:rPr lang="en-US" sz="2600" dirty="0" err="1"/>
              <a:t>rastvore</a:t>
            </a:r>
            <a:r>
              <a:rPr lang="en-US" sz="2600" dirty="0"/>
              <a:t>, a Ni </a:t>
            </a:r>
            <a:r>
              <a:rPr lang="en-US" sz="2600" dirty="0" err="1"/>
              <a:t>povećava</a:t>
            </a:r>
            <a:r>
              <a:rPr lang="en-US" sz="2600" dirty="0"/>
              <a:t> </a:t>
            </a:r>
            <a:r>
              <a:rPr lang="en-US" sz="2600" dirty="0" err="1"/>
              <a:t>prokaljivost</a:t>
            </a:r>
            <a:r>
              <a:rPr lang="en-US" sz="2600" dirty="0"/>
              <a:t> </a:t>
            </a:r>
            <a:r>
              <a:rPr lang="en-US" sz="2600" dirty="0" err="1"/>
              <a:t>čelika</a:t>
            </a:r>
            <a:r>
              <a:rPr lang="en-US" sz="2600" dirty="0"/>
              <a:t> (</a:t>
            </a:r>
            <a:r>
              <a:rPr lang="en-US" sz="2600" dirty="0" err="1"/>
              <a:t>postaje</a:t>
            </a:r>
            <a:r>
              <a:rPr lang="en-US" sz="2600" dirty="0"/>
              <a:t> </a:t>
            </a:r>
            <a:r>
              <a:rPr lang="en-US" sz="2600" dirty="0" err="1"/>
              <a:t>zakaljiv</a:t>
            </a:r>
            <a:r>
              <a:rPr lang="en-US" sz="2600" dirty="0"/>
              <a:t> – </a:t>
            </a:r>
            <a:r>
              <a:rPr lang="en-US" sz="2600" dirty="0" err="1"/>
              <a:t>martenzit</a:t>
            </a:r>
            <a:r>
              <a:rPr lang="en-US" sz="2600" dirty="0"/>
              <a:t> </a:t>
            </a:r>
            <a:r>
              <a:rPr lang="en-US" sz="2600" dirty="0" err="1"/>
              <a:t>nastaje</a:t>
            </a:r>
            <a:r>
              <a:rPr lang="en-US" sz="2600" dirty="0"/>
              <a:t> u ZUT-u,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utiče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pojavu</a:t>
            </a:r>
            <a:r>
              <a:rPr lang="en-US" sz="2600" dirty="0"/>
              <a:t> </a:t>
            </a:r>
            <a:r>
              <a:rPr lang="en-US" sz="2600" dirty="0" err="1"/>
              <a:t>hladnih</a:t>
            </a:r>
            <a:r>
              <a:rPr lang="en-US" sz="2600" dirty="0"/>
              <a:t> </a:t>
            </a:r>
            <a:r>
              <a:rPr lang="en-US" sz="2600" dirty="0" err="1"/>
              <a:t>prslina</a:t>
            </a:r>
            <a:r>
              <a:rPr lang="en-US" sz="2600" dirty="0"/>
              <a:t>). </a:t>
            </a:r>
          </a:p>
          <a:p>
            <a:pPr>
              <a:buFontTx/>
              <a:buChar char="-"/>
            </a:pPr>
            <a:r>
              <a:rPr lang="en-US" sz="2600" dirty="0" err="1"/>
              <a:t>Načini</a:t>
            </a:r>
            <a:r>
              <a:rPr lang="en-US" sz="2600" dirty="0"/>
              <a:t> </a:t>
            </a:r>
            <a:r>
              <a:rPr lang="en-US" sz="2600" dirty="0" err="1"/>
              <a:t>zavarivanja</a:t>
            </a:r>
            <a:r>
              <a:rPr lang="en-US" sz="2600" dirty="0"/>
              <a:t>: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niskolegiranom</a:t>
            </a:r>
            <a:r>
              <a:rPr lang="en-US" sz="2600" dirty="0"/>
              <a:t> </a:t>
            </a:r>
            <a:r>
              <a:rPr lang="en-US" sz="2600" dirty="0" err="1"/>
              <a:t>čeliku</a:t>
            </a:r>
            <a:r>
              <a:rPr lang="en-US" sz="2600" dirty="0"/>
              <a:t> se 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dirty="0" err="1"/>
              <a:t>eksplozijom</a:t>
            </a:r>
            <a:r>
              <a:rPr lang="en-US" sz="2600" dirty="0"/>
              <a:t> </a:t>
            </a:r>
            <a:r>
              <a:rPr lang="en-US" sz="2600" dirty="0" err="1"/>
              <a:t>nanosi</a:t>
            </a:r>
            <a:r>
              <a:rPr lang="en-US" sz="2600" dirty="0"/>
              <a:t> </a:t>
            </a:r>
            <a:r>
              <a:rPr lang="en-US" sz="2600" dirty="0" err="1"/>
              <a:t>sloj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  od Ni,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se </a:t>
            </a:r>
            <a:r>
              <a:rPr lang="en-US" sz="2600" dirty="0" err="1"/>
              <a:t>zavaruje</a:t>
            </a:r>
            <a:r>
              <a:rPr lang="en-US" sz="2600" dirty="0"/>
              <a:t>    </a:t>
            </a:r>
          </a:p>
          <a:p>
            <a:pPr marL="0" indent="0">
              <a:buNone/>
            </a:pPr>
            <a:r>
              <a:rPr lang="en-US" sz="2600" dirty="0"/>
              <a:t>       Ni/</a:t>
            </a:r>
            <a:r>
              <a:rPr lang="en-US" sz="2600" dirty="0" err="1"/>
              <a:t>legura</a:t>
            </a:r>
            <a:r>
              <a:rPr lang="en-US" sz="2600" dirty="0"/>
              <a:t> Ni</a:t>
            </a:r>
          </a:p>
          <a:p>
            <a:pPr marL="0" indent="0">
              <a:buNone/>
            </a:pPr>
            <a:r>
              <a:rPr lang="en-US" sz="2600" dirty="0"/>
              <a:t>2.   </a:t>
            </a:r>
            <a:r>
              <a:rPr lang="en-US" sz="2600" dirty="0" err="1"/>
              <a:t>Koristi</a:t>
            </a:r>
            <a:r>
              <a:rPr lang="en-US" sz="2600" dirty="0"/>
              <a:t> se 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dirty="0" err="1"/>
              <a:t>austenitna</a:t>
            </a:r>
            <a:r>
              <a:rPr lang="en-US" sz="2600" dirty="0"/>
              <a:t> </a:t>
            </a:r>
            <a:r>
              <a:rPr lang="en-US" sz="2600" dirty="0" err="1"/>
              <a:t>legura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  Ni-Fe (</a:t>
            </a:r>
            <a:r>
              <a:rPr lang="en-US" sz="2600" dirty="0" err="1"/>
              <a:t>povlači</a:t>
            </a:r>
            <a:r>
              <a:rPr lang="en-US" sz="2600" dirty="0"/>
              <a:t> H </a:t>
            </a:r>
          </a:p>
          <a:p>
            <a:pPr marL="0" indent="0">
              <a:buNone/>
            </a:pPr>
            <a:r>
              <a:rPr lang="en-US" sz="2600" dirty="0"/>
              <a:t>       </a:t>
            </a:r>
            <a:r>
              <a:rPr lang="en-US" sz="2600" dirty="0" err="1"/>
              <a:t>iz</a:t>
            </a:r>
            <a:r>
              <a:rPr lang="en-US" sz="2600" dirty="0"/>
              <a:t> ZUT-a):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73" t="30209" r="29502" b="5208"/>
          <a:stretch/>
        </p:blipFill>
        <p:spPr>
          <a:xfrm>
            <a:off x="4419600" y="2056151"/>
            <a:ext cx="4724401" cy="4801849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6934200" y="5867400"/>
            <a:ext cx="2133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4953000"/>
            <a:ext cx="48006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legura</a:t>
            </a:r>
            <a:r>
              <a:rPr lang="en-US" u="sng" dirty="0"/>
              <a:t> Cu-Ni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niskougljeničnim</a:t>
            </a:r>
            <a:r>
              <a:rPr lang="en-US" u="sng" dirty="0"/>
              <a:t>/</a:t>
            </a:r>
            <a:r>
              <a:rPr lang="en-US" u="sng" dirty="0" err="1"/>
              <a:t>visokolegiranim</a:t>
            </a:r>
            <a:r>
              <a:rPr lang="en-US" u="sng" dirty="0"/>
              <a:t> </a:t>
            </a:r>
            <a:r>
              <a:rPr lang="en-US" u="sng" dirty="0" err="1"/>
              <a:t>čelicima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Međusobna</a:t>
            </a:r>
            <a:r>
              <a:rPr lang="en-US" dirty="0"/>
              <a:t> </a:t>
            </a:r>
            <a:r>
              <a:rPr lang="en-US" dirty="0" err="1"/>
              <a:t>rastvorljivost</a:t>
            </a:r>
            <a:r>
              <a:rPr lang="en-US" dirty="0"/>
              <a:t> Cu </a:t>
            </a:r>
            <a:r>
              <a:rPr lang="en-US" dirty="0" err="1"/>
              <a:t>i</a:t>
            </a:r>
            <a:r>
              <a:rPr lang="en-US" dirty="0"/>
              <a:t> Fe je </a:t>
            </a:r>
            <a:r>
              <a:rPr lang="en-US" dirty="0" err="1"/>
              <a:t>vrlo</a:t>
            </a:r>
            <a:r>
              <a:rPr lang="en-US" dirty="0"/>
              <a:t> mala</a:t>
            </a:r>
          </a:p>
          <a:p>
            <a:pPr>
              <a:buFontTx/>
              <a:buChar char="-"/>
            </a:pP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austenitni</a:t>
            </a:r>
            <a:r>
              <a:rPr lang="en-US" dirty="0"/>
              <a:t>: DM od Ni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tampon zona (1-3 </a:t>
            </a:r>
            <a:r>
              <a:rPr lang="en-US" dirty="0" err="1"/>
              <a:t>sloja</a:t>
            </a:r>
            <a:r>
              <a:rPr lang="en-US" dirty="0"/>
              <a:t>), a </a:t>
            </a:r>
            <a:r>
              <a:rPr lang="en-US" dirty="0" err="1"/>
              <a:t>ona</a:t>
            </a:r>
            <a:r>
              <a:rPr lang="en-US" dirty="0"/>
              <a:t> se </a:t>
            </a:r>
            <a:r>
              <a:rPr lang="en-US" dirty="0" err="1"/>
              <a:t>spaja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Cu-Ni </a:t>
            </a:r>
            <a:r>
              <a:rPr lang="en-US" dirty="0" err="1"/>
              <a:t>sa</a:t>
            </a:r>
            <a:r>
              <a:rPr lang="en-US" dirty="0"/>
              <a:t> DM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Cu-Ni </a:t>
            </a:r>
            <a:r>
              <a:rPr lang="en-US" dirty="0" err="1"/>
              <a:t>leguri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čelik</a:t>
            </a:r>
            <a:r>
              <a:rPr lang="en-US" dirty="0"/>
              <a:t> </a:t>
            </a:r>
            <a:r>
              <a:rPr lang="en-US" dirty="0" err="1"/>
              <a:t>austenitni</a:t>
            </a:r>
            <a:r>
              <a:rPr lang="en-US" dirty="0"/>
              <a:t>: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DM je </a:t>
            </a:r>
            <a:r>
              <a:rPr lang="en-US" dirty="0" err="1"/>
              <a:t>austenitni</a:t>
            </a:r>
            <a:r>
              <a:rPr lang="en-US" dirty="0"/>
              <a:t> </a:t>
            </a:r>
            <a:r>
              <a:rPr lang="en-US" dirty="0" err="1"/>
              <a:t>čelik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Al/</a:t>
            </a:r>
            <a:r>
              <a:rPr lang="en-US" u="sng" dirty="0" err="1"/>
              <a:t>legura</a:t>
            </a:r>
            <a:r>
              <a:rPr lang="en-US" u="sng" dirty="0"/>
              <a:t> Al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Železo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Al </a:t>
            </a:r>
            <a:r>
              <a:rPr lang="en-US" sz="2800" dirty="0" err="1"/>
              <a:t>gradi</a:t>
            </a:r>
            <a:r>
              <a:rPr lang="en-US" sz="2800" dirty="0"/>
              <a:t> </a:t>
            </a:r>
            <a:r>
              <a:rPr lang="en-US" sz="2800" dirty="0" err="1"/>
              <a:t>krte</a:t>
            </a:r>
            <a:r>
              <a:rPr lang="en-US" sz="2800" dirty="0"/>
              <a:t> faze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zav.topljenjem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moguće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Moguće</a:t>
            </a:r>
            <a:r>
              <a:rPr lang="en-US" sz="2800" dirty="0"/>
              <a:t> je </a:t>
            </a:r>
            <a:r>
              <a:rPr lang="en-US" sz="2800" dirty="0" err="1"/>
              <a:t>spajanje</a:t>
            </a:r>
            <a:r>
              <a:rPr lang="en-US" sz="2800" dirty="0"/>
              <a:t> </a:t>
            </a:r>
            <a:r>
              <a:rPr lang="en-US" sz="2800" dirty="0" err="1"/>
              <a:t>čelika</a:t>
            </a:r>
            <a:r>
              <a:rPr lang="en-US" sz="2800" dirty="0"/>
              <a:t> </a:t>
            </a:r>
            <a:r>
              <a:rPr lang="en-US" sz="2800" dirty="0" err="1"/>
              <a:t>plakiranog</a:t>
            </a:r>
            <a:r>
              <a:rPr lang="en-US" sz="2800" dirty="0"/>
              <a:t>/</a:t>
            </a:r>
            <a:r>
              <a:rPr lang="en-US" sz="2800" dirty="0" err="1"/>
              <a:t>zavarenog</a:t>
            </a:r>
            <a:r>
              <a:rPr lang="en-US" sz="2800" dirty="0"/>
              <a:t> (</a:t>
            </a:r>
            <a:r>
              <a:rPr lang="en-US" sz="2800" dirty="0" err="1"/>
              <a:t>eksplozijom</a:t>
            </a:r>
            <a:r>
              <a:rPr lang="en-US" sz="2800" dirty="0"/>
              <a:t>) </a:t>
            </a:r>
            <a:r>
              <a:rPr lang="en-US" sz="2800" dirty="0" err="1"/>
              <a:t>sa</a:t>
            </a:r>
            <a:r>
              <a:rPr lang="en-US" sz="2800" dirty="0"/>
              <a:t> Al </a:t>
            </a:r>
            <a:r>
              <a:rPr lang="en-US" sz="2800" dirty="0" err="1"/>
              <a:t>sa</a:t>
            </a:r>
            <a:r>
              <a:rPr lang="en-US" sz="2800" dirty="0"/>
              <a:t>  Al/</a:t>
            </a:r>
            <a:r>
              <a:rPr lang="en-US" sz="2800" dirty="0" err="1"/>
              <a:t>legurama</a:t>
            </a:r>
            <a:r>
              <a:rPr lang="en-US" sz="2800" dirty="0"/>
              <a:t> Al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čelika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čelikom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Ti</a:t>
            </a:r>
            <a:r>
              <a:rPr lang="en-US" u="sng" dirty="0"/>
              <a:t>/</a:t>
            </a:r>
            <a:r>
              <a:rPr lang="en-US" u="sng" dirty="0" err="1"/>
              <a:t>legura</a:t>
            </a:r>
            <a:r>
              <a:rPr lang="en-US" u="sng" dirty="0"/>
              <a:t> </a:t>
            </a:r>
            <a:r>
              <a:rPr lang="en-US" u="sng" dirty="0" err="1"/>
              <a:t>Ti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Železo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Ti</a:t>
            </a:r>
            <a:r>
              <a:rPr lang="en-US" sz="2800" dirty="0"/>
              <a:t> grade </a:t>
            </a:r>
            <a:r>
              <a:rPr lang="en-US" sz="2800" dirty="0" err="1"/>
              <a:t>krte</a:t>
            </a:r>
            <a:r>
              <a:rPr lang="en-US" sz="2800" dirty="0"/>
              <a:t> faze - </a:t>
            </a:r>
            <a:r>
              <a:rPr lang="en-US" sz="2800" dirty="0" err="1"/>
              <a:t>konvencionalno</a:t>
            </a:r>
            <a:r>
              <a:rPr lang="en-US" sz="2800" dirty="0"/>
              <a:t> </a:t>
            </a:r>
            <a:r>
              <a:rPr lang="en-US" sz="2800" dirty="0" err="1"/>
              <a:t>zavarivanje</a:t>
            </a:r>
            <a:r>
              <a:rPr lang="en-US" sz="2800" dirty="0"/>
              <a:t> </a:t>
            </a:r>
            <a:r>
              <a:rPr lang="en-US" sz="2800" dirty="0" err="1"/>
              <a:t>topljenjem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moguće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Moguća</a:t>
            </a:r>
            <a:r>
              <a:rPr lang="en-US" sz="2800" dirty="0"/>
              <a:t> </a:t>
            </a:r>
            <a:r>
              <a:rPr lang="en-US" sz="2800" dirty="0" err="1"/>
              <a:t>rešenja</a:t>
            </a:r>
            <a:r>
              <a:rPr lang="en-US" sz="2800" dirty="0"/>
              <a:t>: </a:t>
            </a:r>
            <a:r>
              <a:rPr lang="en-US" sz="2800" dirty="0" err="1"/>
              <a:t>elektronskim</a:t>
            </a:r>
            <a:r>
              <a:rPr lang="en-US" sz="2800" dirty="0"/>
              <a:t> </a:t>
            </a:r>
            <a:r>
              <a:rPr lang="en-US" sz="2800" dirty="0" err="1"/>
              <a:t>snopom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lasersko</a:t>
            </a:r>
            <a:r>
              <a:rPr lang="en-US" sz="2800" dirty="0"/>
              <a:t> (</a:t>
            </a:r>
            <a:r>
              <a:rPr lang="en-US" sz="2800" dirty="0" err="1"/>
              <a:t>međusloj</a:t>
            </a:r>
            <a:r>
              <a:rPr lang="en-US" sz="2800" dirty="0"/>
              <a:t> od Cu </a:t>
            </a:r>
            <a:r>
              <a:rPr lang="en-US" sz="2800" dirty="0" err="1"/>
              <a:t>i</a:t>
            </a:r>
            <a:r>
              <a:rPr lang="en-US" sz="2800" dirty="0"/>
              <a:t> Mg)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zavarivanje</a:t>
            </a:r>
            <a:r>
              <a:rPr lang="en-US" sz="2800" dirty="0"/>
              <a:t> </a:t>
            </a:r>
            <a:r>
              <a:rPr lang="en-US" sz="2800" dirty="0" err="1"/>
              <a:t>trenjem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mešanjem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47800" y="1817132"/>
            <a:ext cx="5943600" cy="2450068"/>
            <a:chOff x="1447800" y="1828800"/>
            <a:chExt cx="5943600" cy="2450068"/>
          </a:xfrm>
        </p:grpSpPr>
        <p:grpSp>
          <p:nvGrpSpPr>
            <p:cNvPr id="14" name="Group 13"/>
            <p:cNvGrpSpPr/>
            <p:nvPr/>
          </p:nvGrpSpPr>
          <p:grpSpPr>
            <a:xfrm>
              <a:off x="1447800" y="1828800"/>
              <a:ext cx="5943600" cy="1828800"/>
              <a:chOff x="1447800" y="2743200"/>
              <a:chExt cx="5943600" cy="18288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47800" y="3733800"/>
                <a:ext cx="5943600" cy="838200"/>
                <a:chOff x="1447800" y="3429000"/>
                <a:chExt cx="5943600" cy="8382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3962400" y="3429000"/>
                  <a:ext cx="457200" cy="838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419600" y="3429000"/>
                  <a:ext cx="457200" cy="838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447800" y="3429000"/>
                  <a:ext cx="2514600" cy="838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876800" y="3429000"/>
                  <a:ext cx="2514600" cy="838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3505200" y="2743200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err="1"/>
                  <a:t>Čelik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plakiran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sa</a:t>
                </a:r>
                <a:r>
                  <a:rPr lang="en-US" b="1" i="1" dirty="0"/>
                  <a:t> Al </a:t>
                </a:r>
                <a:r>
                  <a:rPr lang="en-US" b="1" i="1" dirty="0" err="1"/>
                  <a:t>eksplozijom</a:t>
                </a:r>
                <a:endParaRPr lang="en-US" b="1" i="1" dirty="0"/>
              </a:p>
            </p:txBody>
          </p:sp>
          <p:sp>
            <p:nvSpPr>
              <p:cNvPr id="9" name="Right Brace 8"/>
              <p:cNvSpPr/>
              <p:nvPr/>
            </p:nvSpPr>
            <p:spPr>
              <a:xfrm rot="16200000">
                <a:off x="4276385" y="3057183"/>
                <a:ext cx="286432" cy="914402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Brace 9"/>
              <p:cNvSpPr/>
              <p:nvPr/>
            </p:nvSpPr>
            <p:spPr>
              <a:xfrm rot="16200000">
                <a:off x="2552700" y="2247900"/>
                <a:ext cx="304799" cy="25146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Brace 10"/>
              <p:cNvSpPr/>
              <p:nvPr/>
            </p:nvSpPr>
            <p:spPr>
              <a:xfrm rot="16200000">
                <a:off x="5987561" y="2253761"/>
                <a:ext cx="304799" cy="2502877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57800" y="29834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Al/</a:t>
                </a:r>
                <a:r>
                  <a:rPr lang="en-US" b="1" i="1" dirty="0" err="1"/>
                  <a:t>legura</a:t>
                </a:r>
                <a:r>
                  <a:rPr lang="en-US" b="1" i="1" dirty="0"/>
                  <a:t> Al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28800" y="29834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err="1"/>
                  <a:t>Čelik</a:t>
                </a:r>
                <a:endParaRPr lang="en-US" b="1" i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828800" y="3909536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Zavareni</a:t>
              </a:r>
              <a:r>
                <a:rPr lang="en-US" dirty="0"/>
                <a:t> </a:t>
              </a:r>
              <a:r>
                <a:rPr lang="en-US" dirty="0" err="1"/>
                <a:t>spoj</a:t>
              </a:r>
              <a:r>
                <a:rPr lang="en-US" dirty="0"/>
                <a:t> </a:t>
              </a:r>
              <a:r>
                <a:rPr lang="en-US" dirty="0" err="1"/>
                <a:t>čelik-čelik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38978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Zavareni</a:t>
              </a:r>
              <a:r>
                <a:rPr lang="en-US" dirty="0"/>
                <a:t> </a:t>
              </a:r>
              <a:r>
                <a:rPr lang="en-US" dirty="0" err="1"/>
                <a:t>spoj</a:t>
              </a:r>
              <a:r>
                <a:rPr lang="en-US" dirty="0"/>
                <a:t> Al-Al</a:t>
              </a:r>
            </a:p>
          </p:txBody>
        </p:sp>
        <p:sp>
          <p:nvSpPr>
            <p:cNvPr id="17" name="Up Arrow 16"/>
            <p:cNvSpPr/>
            <p:nvPr/>
          </p:nvSpPr>
          <p:spPr>
            <a:xfrm>
              <a:off x="3810000" y="3657600"/>
              <a:ext cx="228600" cy="31646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800600" y="3669268"/>
              <a:ext cx="228600" cy="31646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05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Spajanje </a:t>
            </a:r>
            <a:r>
              <a:rPr lang="sr-Latn-RS" dirty="0" err="1"/>
              <a:t>neželeznih</a:t>
            </a:r>
            <a:r>
              <a:rPr lang="sr-Latn-RS" dirty="0"/>
              <a:t> materijala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421" t="55668" r="6662" b="30208"/>
          <a:stretch/>
        </p:blipFill>
        <p:spPr>
          <a:xfrm>
            <a:off x="152399" y="1600200"/>
            <a:ext cx="8839202" cy="185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962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Koriste</a:t>
            </a:r>
            <a:r>
              <a:rPr lang="en-US" sz="2800" dirty="0"/>
              <a:t> se </a:t>
            </a:r>
            <a:r>
              <a:rPr lang="en-US" sz="2800" dirty="0" err="1"/>
              <a:t>specijalni</a:t>
            </a:r>
            <a:r>
              <a:rPr lang="en-US" sz="2800" dirty="0"/>
              <a:t> </a:t>
            </a:r>
            <a:r>
              <a:rPr lang="en-US" sz="2800" dirty="0" err="1"/>
              <a:t>postupci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, </a:t>
            </a:r>
            <a:r>
              <a:rPr lang="en-US" sz="2800" dirty="0" err="1"/>
              <a:t>npr.trenjem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mešanjem</a:t>
            </a:r>
            <a:r>
              <a:rPr lang="en-US" sz="2800" dirty="0"/>
              <a:t> </a:t>
            </a:r>
            <a:r>
              <a:rPr lang="en-US" sz="2800" dirty="0" err="1"/>
              <a:t>gde</a:t>
            </a:r>
            <a:r>
              <a:rPr lang="en-US" sz="2800" dirty="0"/>
              <a:t> </a:t>
            </a:r>
            <a:r>
              <a:rPr lang="en-US" sz="2800" dirty="0" err="1"/>
              <a:t>nema</a:t>
            </a:r>
            <a:r>
              <a:rPr lang="en-US" sz="2800" dirty="0"/>
              <a:t> </a:t>
            </a:r>
            <a:r>
              <a:rPr lang="en-US" sz="2800" dirty="0" err="1"/>
              <a:t>topljenja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stvaranja</a:t>
            </a:r>
            <a:r>
              <a:rPr lang="en-US" sz="2800" dirty="0"/>
              <a:t> </a:t>
            </a:r>
            <a:r>
              <a:rPr lang="en-US" sz="2800" dirty="0" err="1"/>
              <a:t>krtih</a:t>
            </a:r>
            <a:r>
              <a:rPr lang="en-US" sz="2800" dirty="0"/>
              <a:t> </a:t>
            </a:r>
            <a:r>
              <a:rPr lang="en-US" sz="2800" dirty="0" err="1"/>
              <a:t>intermetalnih</a:t>
            </a:r>
            <a:r>
              <a:rPr lang="en-US" sz="2800" dirty="0"/>
              <a:t> </a:t>
            </a:r>
            <a:r>
              <a:rPr lang="en-US" sz="2800" dirty="0" err="1"/>
              <a:t>jedinjenja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64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raznorodnih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>
            <a:normAutofit/>
          </a:bodyPr>
          <a:lstStyle/>
          <a:p>
            <a:endParaRPr lang="en-US" sz="5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17638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razlozi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zavarivanje</a:t>
            </a:r>
            <a:r>
              <a:rPr lang="en-US" sz="2400" dirty="0"/>
              <a:t> </a:t>
            </a:r>
            <a:r>
              <a:rPr lang="en-US" sz="2400" dirty="0" err="1"/>
              <a:t>raznorodnih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Deo</a:t>
            </a:r>
            <a:r>
              <a:rPr lang="en-US" sz="2400" dirty="0"/>
              <a:t> </a:t>
            </a:r>
            <a:r>
              <a:rPr lang="en-US" sz="2400" dirty="0" err="1"/>
              <a:t>uređaja</a:t>
            </a:r>
            <a:r>
              <a:rPr lang="en-US" sz="2400" dirty="0"/>
              <a:t> je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teškim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en-US" sz="2400" dirty="0"/>
              <a:t>, </a:t>
            </a:r>
            <a:r>
              <a:rPr lang="en-US" sz="2400" dirty="0" err="1"/>
              <a:t>deo</a:t>
            </a:r>
            <a:r>
              <a:rPr lang="en-US" sz="2400" dirty="0"/>
              <a:t> </a:t>
            </a:r>
            <a:r>
              <a:rPr lang="en-US" sz="2400" dirty="0" err="1"/>
              <a:t>normalnim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en-US" sz="2400" dirty="0"/>
              <a:t> (</a:t>
            </a:r>
            <a:r>
              <a:rPr lang="en-US" sz="2400" dirty="0" err="1"/>
              <a:t>niskougljenični</a:t>
            </a:r>
            <a:r>
              <a:rPr lang="en-US" sz="2400" dirty="0"/>
              <a:t> </a:t>
            </a:r>
            <a:r>
              <a:rPr lang="en-US" sz="2400" dirty="0" err="1"/>
              <a:t>čelik</a:t>
            </a:r>
            <a:r>
              <a:rPr lang="en-US" sz="2400" dirty="0"/>
              <a:t>) , pa je u </a:t>
            </a:r>
            <a:r>
              <a:rPr lang="en-US" sz="2400" dirty="0" err="1"/>
              <a:t>interesu</a:t>
            </a:r>
            <a:r>
              <a:rPr lang="en-US" sz="2400" dirty="0"/>
              <a:t> </a:t>
            </a:r>
            <a:r>
              <a:rPr lang="en-US" sz="2400" dirty="0" err="1"/>
              <a:t>konstruktora</a:t>
            </a:r>
            <a:r>
              <a:rPr lang="en-US" sz="2400" dirty="0"/>
              <a:t> </a:t>
            </a:r>
            <a:r>
              <a:rPr lang="en-US" sz="2400" dirty="0" err="1"/>
              <a:t>upotreba</a:t>
            </a:r>
            <a:r>
              <a:rPr lang="en-US" sz="2400" dirty="0"/>
              <a:t> </a:t>
            </a:r>
            <a:r>
              <a:rPr lang="en-US" sz="2400" dirty="0" err="1"/>
              <a:t>jeftinijih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skupljih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 (</a:t>
            </a:r>
            <a:r>
              <a:rPr lang="en-US" sz="2400" dirty="0" err="1"/>
              <a:t>otpornih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habanje</a:t>
            </a:r>
            <a:r>
              <a:rPr lang="en-US" sz="2400" dirty="0"/>
              <a:t>, </a:t>
            </a:r>
            <a:r>
              <a:rPr lang="en-US" sz="2400" dirty="0" err="1"/>
              <a:t>puzanje</a:t>
            </a:r>
            <a:r>
              <a:rPr lang="en-US" sz="2400" dirty="0"/>
              <a:t>, </a:t>
            </a:r>
            <a:r>
              <a:rPr lang="en-US" sz="2400" dirty="0" err="1"/>
              <a:t>koroziona</a:t>
            </a:r>
            <a:r>
              <a:rPr lang="en-US" sz="2400" dirty="0"/>
              <a:t> </a:t>
            </a:r>
            <a:r>
              <a:rPr lang="en-US" sz="2400" dirty="0" err="1"/>
              <a:t>otpornost</a:t>
            </a:r>
            <a:r>
              <a:rPr lang="en-US" sz="2400" dirty="0"/>
              <a:t>,…)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2.   </a:t>
            </a:r>
            <a:r>
              <a:rPr lang="en-US" sz="2400" dirty="0" err="1"/>
              <a:t>Različiti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 (</a:t>
            </a:r>
            <a:r>
              <a:rPr lang="en-US" sz="2400" dirty="0" err="1"/>
              <a:t>intenzivnije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intenzivno</a:t>
            </a:r>
            <a:r>
              <a:rPr lang="en-US" sz="2400" dirty="0"/>
              <a:t>    </a:t>
            </a:r>
          </a:p>
          <a:p>
            <a:r>
              <a:rPr lang="en-US" sz="2400" dirty="0"/>
              <a:t>      </a:t>
            </a:r>
            <a:r>
              <a:rPr lang="en-US" sz="2400" dirty="0" err="1"/>
              <a:t>puzanje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3.   </a:t>
            </a:r>
            <a:r>
              <a:rPr lang="en-US" sz="2400" dirty="0" err="1"/>
              <a:t>Poboljšanje</a:t>
            </a:r>
            <a:r>
              <a:rPr lang="en-US" sz="2400" dirty="0"/>
              <a:t> </a:t>
            </a:r>
            <a:r>
              <a:rPr lang="en-US" sz="2400" dirty="0" err="1"/>
              <a:t>nosivosti</a:t>
            </a:r>
            <a:r>
              <a:rPr lang="en-US" sz="2400" dirty="0"/>
              <a:t> </a:t>
            </a:r>
            <a:r>
              <a:rPr lang="en-US" sz="2400" dirty="0" err="1"/>
              <a:t>dela</a:t>
            </a:r>
            <a:r>
              <a:rPr lang="en-US" sz="2400" dirty="0"/>
              <a:t> </a:t>
            </a:r>
            <a:r>
              <a:rPr lang="en-US" sz="2400" dirty="0" err="1"/>
              <a:t>ograničene</a:t>
            </a:r>
            <a:r>
              <a:rPr lang="en-US" sz="2400" dirty="0"/>
              <a:t> </a:t>
            </a:r>
            <a:r>
              <a:rPr lang="en-US" sz="2400" dirty="0" err="1"/>
              <a:t>zavarljivosti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</a:p>
          <a:p>
            <a:r>
              <a:rPr lang="en-US" sz="2400" dirty="0"/>
              <a:t>      </a:t>
            </a:r>
            <a:r>
              <a:rPr lang="en-US" sz="2400" dirty="0" err="1"/>
              <a:t>eliminacija</a:t>
            </a:r>
            <a:r>
              <a:rPr lang="en-US" sz="2400" dirty="0"/>
              <a:t> </a:t>
            </a:r>
            <a:r>
              <a:rPr lang="en-US" sz="2400" dirty="0" err="1"/>
              <a:t>naknadne</a:t>
            </a:r>
            <a:r>
              <a:rPr lang="en-US" sz="2400" dirty="0"/>
              <a:t> </a:t>
            </a:r>
            <a:r>
              <a:rPr lang="en-US" sz="2400" dirty="0" err="1"/>
              <a:t>termičke</a:t>
            </a:r>
            <a:r>
              <a:rPr lang="en-US" sz="2400" dirty="0"/>
              <a:t> </a:t>
            </a:r>
            <a:r>
              <a:rPr lang="en-US" sz="2400" dirty="0" err="1"/>
              <a:t>obrade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zakaljiv</a:t>
            </a:r>
            <a:r>
              <a:rPr lang="en-US" sz="2400" dirty="0"/>
              <a:t> </a:t>
            </a:r>
            <a:r>
              <a:rPr lang="en-US" sz="2400" dirty="0" err="1"/>
              <a:t>čelik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  </a:t>
            </a:r>
          </a:p>
          <a:p>
            <a:r>
              <a:rPr lang="en-US" sz="2400" dirty="0"/>
              <a:t>      </a:t>
            </a:r>
            <a:r>
              <a:rPr lang="en-US" sz="2400" dirty="0" err="1"/>
              <a:t>feritnim</a:t>
            </a:r>
            <a:r>
              <a:rPr lang="en-US" sz="2400" dirty="0"/>
              <a:t> </a:t>
            </a:r>
            <a:r>
              <a:rPr lang="en-US" sz="2400" dirty="0" err="1"/>
              <a:t>čelikom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5668963"/>
          </a:xfrm>
        </p:spPr>
        <p:txBody>
          <a:bodyPr/>
          <a:lstStyle/>
          <a:p>
            <a:r>
              <a:rPr lang="en-US" u="sng" dirty="0"/>
              <a:t>Metal </a:t>
            </a:r>
            <a:r>
              <a:rPr lang="en-US" u="sng" dirty="0" err="1"/>
              <a:t>šava</a:t>
            </a:r>
            <a:r>
              <a:rPr lang="en-US" u="sng" dirty="0"/>
              <a:t> </a:t>
            </a:r>
            <a:r>
              <a:rPr lang="en-US" u="sng" dirty="0" err="1"/>
              <a:t>raznorodnih</a:t>
            </a:r>
            <a:r>
              <a:rPr lang="en-US" u="sng" dirty="0"/>
              <a:t> </a:t>
            </a:r>
            <a:r>
              <a:rPr lang="en-US" u="sng" dirty="0" err="1"/>
              <a:t>materijala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Zavarivanje</a:t>
            </a:r>
            <a:r>
              <a:rPr lang="en-US" sz="2800" dirty="0"/>
              <a:t>: 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Navarivanje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Stepen</a:t>
            </a:r>
            <a:r>
              <a:rPr lang="en-US" sz="2800" dirty="0"/>
              <a:t> </a:t>
            </a:r>
            <a:r>
              <a:rPr lang="en-US" sz="2800" dirty="0" err="1"/>
              <a:t>pretapanja</a:t>
            </a:r>
            <a:r>
              <a:rPr lang="en-US" sz="2800" dirty="0"/>
              <a:t> </a:t>
            </a:r>
            <a:r>
              <a:rPr lang="en-US" sz="2800" dirty="0" err="1"/>
              <a:t>zavisi</a:t>
            </a:r>
            <a:r>
              <a:rPr lang="en-US" sz="2800" dirty="0"/>
              <a:t> od </a:t>
            </a:r>
            <a:r>
              <a:rPr lang="en-US" sz="2800" dirty="0" err="1"/>
              <a:t>postupka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parametara-što</a:t>
            </a:r>
            <a:r>
              <a:rPr lang="en-US" sz="2800" dirty="0"/>
              <a:t> </a:t>
            </a:r>
            <a:r>
              <a:rPr lang="en-US" sz="2800" dirty="0" err="1"/>
              <a:t>manje</a:t>
            </a:r>
            <a:r>
              <a:rPr lang="en-US" sz="2800" dirty="0"/>
              <a:t> to </a:t>
            </a:r>
            <a:r>
              <a:rPr lang="en-US" sz="2800" dirty="0" err="1"/>
              <a:t>bolje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navarivanja</a:t>
            </a:r>
            <a:r>
              <a:rPr lang="en-US" sz="28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641" t="39583" r="20718" b="50000"/>
          <a:stretch/>
        </p:blipFill>
        <p:spPr>
          <a:xfrm>
            <a:off x="2971800" y="609600"/>
            <a:ext cx="1905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171" t="58820" r="40630" b="38019"/>
          <a:stretch/>
        </p:blipFill>
        <p:spPr>
          <a:xfrm>
            <a:off x="457200" y="2743200"/>
            <a:ext cx="1828800" cy="396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171" t="66149" r="37116" b="29684"/>
          <a:stretch/>
        </p:blipFill>
        <p:spPr>
          <a:xfrm>
            <a:off x="457200" y="1143000"/>
            <a:ext cx="2438795" cy="487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172" t="77154" r="25988" b="17184"/>
          <a:stretch/>
        </p:blipFill>
        <p:spPr>
          <a:xfrm>
            <a:off x="457200" y="3048000"/>
            <a:ext cx="5257800" cy="732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172" t="83392" r="23645" b="11399"/>
          <a:stretch/>
        </p:blipFill>
        <p:spPr>
          <a:xfrm>
            <a:off x="478903" y="1524000"/>
            <a:ext cx="5959998" cy="693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641" t="25000" r="20718" b="64583"/>
          <a:stretch/>
        </p:blipFill>
        <p:spPr>
          <a:xfrm>
            <a:off x="3048000" y="2057400"/>
            <a:ext cx="19050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1756" t="61721" r="7248" b="18517"/>
          <a:stretch/>
        </p:blipFill>
        <p:spPr>
          <a:xfrm>
            <a:off x="457200" y="4648199"/>
            <a:ext cx="81534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r>
              <a:rPr lang="en-US" u="sng" dirty="0" err="1"/>
              <a:t>Uslovi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ostvarivanje</a:t>
            </a:r>
            <a:r>
              <a:rPr lang="en-US" u="sng" dirty="0"/>
              <a:t> </a:t>
            </a:r>
            <a:r>
              <a:rPr lang="en-US" u="sng" dirty="0" err="1"/>
              <a:t>zavarenih</a:t>
            </a:r>
            <a:r>
              <a:rPr lang="en-US" u="sng" dirty="0"/>
              <a:t> </a:t>
            </a:r>
            <a:r>
              <a:rPr lang="en-US" u="sng" dirty="0" err="1"/>
              <a:t>spojeva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Spajanje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između</a:t>
            </a:r>
            <a:r>
              <a:rPr lang="en-US" dirty="0"/>
              <a:t> OM1 </a:t>
            </a:r>
            <a:r>
              <a:rPr lang="en-US" dirty="0" err="1"/>
              <a:t>i</a:t>
            </a:r>
            <a:r>
              <a:rPr lang="en-US" dirty="0"/>
              <a:t> OM2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čvrstog</a:t>
            </a:r>
            <a:r>
              <a:rPr lang="en-US" dirty="0"/>
              <a:t> </a:t>
            </a:r>
            <a:r>
              <a:rPr lang="en-US" dirty="0" err="1"/>
              <a:t>rastvora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između</a:t>
            </a:r>
            <a:r>
              <a:rPr lang="en-US" dirty="0"/>
              <a:t> OM1 </a:t>
            </a:r>
            <a:r>
              <a:rPr lang="en-US" dirty="0" err="1"/>
              <a:t>i</a:t>
            </a:r>
            <a:r>
              <a:rPr lang="en-US" dirty="0"/>
              <a:t> OM2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intermetalna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se ne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– </a:t>
            </a:r>
            <a:r>
              <a:rPr lang="en-US" dirty="0" err="1"/>
              <a:t>tada</a:t>
            </a:r>
            <a:r>
              <a:rPr lang="en-US" dirty="0"/>
              <a:t> se ne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topljenjem</a:t>
            </a:r>
            <a:r>
              <a:rPr lang="en-US" dirty="0"/>
              <a:t>!!!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*</a:t>
            </a:r>
            <a:r>
              <a:rPr lang="en-US" dirty="0" err="1"/>
              <a:t>Najte</a:t>
            </a:r>
            <a:r>
              <a:rPr lang="sr-Latn-RS" dirty="0"/>
              <a:t>ž</a:t>
            </a:r>
            <a:r>
              <a:rPr lang="en-US" dirty="0"/>
              <a:t>e je </a:t>
            </a:r>
            <a:r>
              <a:rPr lang="en-US" dirty="0" err="1"/>
              <a:t>spajati</a:t>
            </a:r>
            <a:r>
              <a:rPr lang="sr-Latn-RS" dirty="0"/>
              <a:t> železne sa obojenim (</a:t>
            </a:r>
            <a:r>
              <a:rPr lang="sr-Latn-RS" dirty="0" err="1"/>
              <a:t>neželeznim</a:t>
            </a:r>
            <a:r>
              <a:rPr lang="sr-Latn-RS" dirty="0"/>
              <a:t>) metalima</a:t>
            </a:r>
            <a:r>
              <a:rPr lang="en-US" dirty="0"/>
              <a:t> </a:t>
            </a:r>
            <a:r>
              <a:rPr lang="sr-Latn-RS" dirty="0"/>
              <a:t>ili obojene sa obojenim metalima.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Raznorodni spojevi čelika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faznu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endParaRPr lang="en-US" dirty="0"/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faznu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 a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legiranosti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strukturi</a:t>
            </a:r>
            <a:endParaRPr lang="en-US" dirty="0"/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faznu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endParaRPr lang="en-US" dirty="0"/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faznu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endParaRPr lang="en-US" dirty="0"/>
          </a:p>
          <a:p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&gt;0,25%C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4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</p:spPr>
        <p:txBody>
          <a:bodyPr>
            <a:normAutofit/>
          </a:bodyPr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</a:t>
            </a:r>
            <a:r>
              <a:rPr lang="en-US" u="sng" dirty="0" err="1"/>
              <a:t>imaju</a:t>
            </a:r>
            <a:r>
              <a:rPr lang="en-US" u="sng" dirty="0"/>
              <a:t> </a:t>
            </a:r>
            <a:r>
              <a:rPr lang="en-US" u="sng" dirty="0" err="1"/>
              <a:t>faznu</a:t>
            </a:r>
            <a:r>
              <a:rPr lang="en-US" u="sng" dirty="0"/>
              <a:t> </a:t>
            </a:r>
            <a:r>
              <a:rPr lang="en-US" u="sng" dirty="0" err="1"/>
              <a:t>transformaciju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Niskougljenični</a:t>
            </a:r>
            <a:r>
              <a:rPr lang="en-US" sz="2400" dirty="0"/>
              <a:t> </a:t>
            </a:r>
            <a:r>
              <a:rPr lang="en-US" sz="2400" dirty="0" err="1"/>
              <a:t>nelegirani</a:t>
            </a:r>
            <a:r>
              <a:rPr lang="en-US" sz="2400" dirty="0"/>
              <a:t>, </a:t>
            </a:r>
            <a:r>
              <a:rPr lang="en-US" sz="2400" dirty="0" err="1"/>
              <a:t>mikrolegirani</a:t>
            </a:r>
            <a:r>
              <a:rPr lang="en-US" sz="2400" dirty="0"/>
              <a:t>, </a:t>
            </a:r>
            <a:r>
              <a:rPr lang="en-US" sz="2400" dirty="0" err="1"/>
              <a:t>niskolegirani</a:t>
            </a:r>
            <a:r>
              <a:rPr lang="en-US" sz="2400" dirty="0"/>
              <a:t> </a:t>
            </a:r>
            <a:r>
              <a:rPr lang="en-US" sz="2400" dirty="0" err="1"/>
              <a:t>otporni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puzanje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niske</a:t>
            </a:r>
            <a:r>
              <a:rPr lang="en-US" sz="2400" dirty="0"/>
              <a:t> temp.</a:t>
            </a:r>
          </a:p>
          <a:p>
            <a:pPr>
              <a:buFontTx/>
              <a:buChar char="-"/>
            </a:pPr>
            <a:r>
              <a:rPr lang="en-US" sz="2400" dirty="0" err="1"/>
              <a:t>Princip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1. DM se </a:t>
            </a:r>
            <a:r>
              <a:rPr lang="en-US" sz="2400" dirty="0" err="1"/>
              <a:t>bira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duktilnijem</a:t>
            </a:r>
            <a:r>
              <a:rPr lang="en-US" sz="2400" dirty="0"/>
              <a:t> OM (</a:t>
            </a:r>
            <a:r>
              <a:rPr lang="en-US" sz="2400" dirty="0" err="1"/>
              <a:t>obično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čvrstoće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predgrevanja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naknadna</a:t>
            </a:r>
            <a:r>
              <a:rPr lang="en-US" sz="2400" dirty="0"/>
              <a:t> term. </a:t>
            </a:r>
            <a:r>
              <a:rPr lang="en-US" sz="2400" dirty="0" err="1"/>
              <a:t>obrada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teže</a:t>
            </a:r>
            <a:r>
              <a:rPr lang="en-US" sz="2400" dirty="0"/>
              <a:t> </a:t>
            </a:r>
            <a:r>
              <a:rPr lang="en-US" sz="2400" dirty="0" err="1"/>
              <a:t>zavarljivom</a:t>
            </a:r>
            <a:r>
              <a:rPr lang="en-US" sz="2400" dirty="0"/>
              <a:t> OM</a:t>
            </a:r>
          </a:p>
          <a:p>
            <a:pPr marL="0" indent="0">
              <a:buNone/>
            </a:pPr>
            <a:r>
              <a:rPr lang="en-US" sz="2400" u="sng" dirty="0" err="1"/>
              <a:t>Nelegirani-nelegirani</a:t>
            </a:r>
            <a:r>
              <a:rPr lang="en-US" sz="2400" dirty="0"/>
              <a:t>: - </a:t>
            </a:r>
            <a:r>
              <a:rPr lang="en-US" sz="2400" dirty="0" err="1"/>
              <a:t>gornja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Nelegirani-legirani</a:t>
            </a:r>
            <a:r>
              <a:rPr lang="en-US" sz="2400" u="sng" dirty="0"/>
              <a:t> </a:t>
            </a:r>
            <a:r>
              <a:rPr lang="en-US" sz="2400" u="sng" dirty="0" err="1"/>
              <a:t>kvalitetni</a:t>
            </a:r>
            <a:r>
              <a:rPr lang="en-US" sz="2400" dirty="0"/>
              <a:t>: - </a:t>
            </a:r>
            <a:r>
              <a:rPr lang="en-US" sz="2400" dirty="0" err="1"/>
              <a:t>gornja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(</a:t>
            </a:r>
            <a:r>
              <a:rPr lang="en-US" sz="2400" dirty="0" err="1"/>
              <a:t>temp.predgrev</a:t>
            </a:r>
            <a:r>
              <a:rPr lang="en-US" sz="2400" dirty="0"/>
              <a:t>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naknadna</a:t>
            </a:r>
            <a:r>
              <a:rPr lang="en-US" sz="2400" dirty="0"/>
              <a:t> </a:t>
            </a:r>
            <a:r>
              <a:rPr lang="en-US" sz="2400" dirty="0" err="1"/>
              <a:t>termička</a:t>
            </a:r>
            <a:r>
              <a:rPr lang="en-US" sz="2400" dirty="0"/>
              <a:t> </a:t>
            </a:r>
            <a:r>
              <a:rPr lang="en-US" sz="2400" dirty="0" err="1"/>
              <a:t>obrada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legiranom</a:t>
            </a:r>
            <a:r>
              <a:rPr lang="en-US" sz="2400" dirty="0"/>
              <a:t> </a:t>
            </a:r>
            <a:r>
              <a:rPr lang="en-US" sz="2400" dirty="0" err="1"/>
              <a:t>čeliku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u="sng" dirty="0" err="1"/>
              <a:t>Legirani</a:t>
            </a:r>
            <a:r>
              <a:rPr lang="en-US" sz="2400" u="sng" dirty="0"/>
              <a:t> </a:t>
            </a:r>
            <a:r>
              <a:rPr lang="en-US" sz="2400" u="sng" dirty="0" err="1"/>
              <a:t>kvalitetni-legirani</a:t>
            </a:r>
            <a:r>
              <a:rPr lang="en-US" sz="2400" u="sng" dirty="0"/>
              <a:t> </a:t>
            </a:r>
            <a:r>
              <a:rPr lang="en-US" sz="2400" u="sng" dirty="0" err="1"/>
              <a:t>kvalitetni</a:t>
            </a:r>
            <a:r>
              <a:rPr lang="en-US" sz="2400" dirty="0"/>
              <a:t>: -DM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čeliku</a:t>
            </a:r>
            <a:r>
              <a:rPr lang="en-US" sz="2400" dirty="0"/>
              <a:t> </a:t>
            </a:r>
            <a:r>
              <a:rPr lang="en-US" sz="2400" dirty="0" err="1"/>
              <a:t>niže</a:t>
            </a:r>
            <a:r>
              <a:rPr lang="en-US" sz="2400" dirty="0"/>
              <a:t> </a:t>
            </a:r>
            <a:r>
              <a:rPr lang="en-US" sz="2400" dirty="0" err="1"/>
              <a:t>legiranosti</a:t>
            </a:r>
            <a:r>
              <a:rPr lang="en-US" sz="2400" dirty="0"/>
              <a:t>; </a:t>
            </a:r>
            <a:r>
              <a:rPr lang="en-US" sz="2400" dirty="0" err="1"/>
              <a:t>temp.otpuštanja</a:t>
            </a:r>
            <a:r>
              <a:rPr lang="en-US" sz="2400" dirty="0"/>
              <a:t> </a:t>
            </a:r>
            <a:r>
              <a:rPr lang="en-US" sz="2400" dirty="0" err="1"/>
              <a:t>kompromisna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zahteva</a:t>
            </a:r>
            <a:r>
              <a:rPr lang="en-US" sz="2400" dirty="0"/>
              <a:t> da se </a:t>
            </a:r>
            <a:r>
              <a:rPr lang="en-US" sz="2400" b="1" dirty="0"/>
              <a:t>ne </a:t>
            </a:r>
            <a:r>
              <a:rPr lang="en-US" sz="2400" b="1" dirty="0" err="1"/>
              <a:t>prekorači</a:t>
            </a:r>
            <a:r>
              <a:rPr lang="en-US" sz="2400" b="1" dirty="0"/>
              <a:t> </a:t>
            </a:r>
            <a:r>
              <a:rPr lang="en-US" sz="2400" b="1" dirty="0" err="1"/>
              <a:t>dozvoljena</a:t>
            </a:r>
            <a:r>
              <a:rPr lang="en-US" sz="2400" b="1" dirty="0"/>
              <a:t> </a:t>
            </a:r>
            <a:r>
              <a:rPr lang="en-US" sz="2400" b="1" dirty="0" err="1"/>
              <a:t>tvrdoća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čelik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legiranosti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slabljenja</a:t>
            </a:r>
            <a:r>
              <a:rPr lang="en-US" sz="2400" dirty="0"/>
              <a:t> ZUT-a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ukrupnjavanja</a:t>
            </a:r>
            <a:r>
              <a:rPr lang="en-US" sz="2400" dirty="0"/>
              <a:t> </a:t>
            </a:r>
            <a:r>
              <a:rPr lang="en-US" sz="2400" dirty="0" err="1"/>
              <a:t>zrna</a:t>
            </a:r>
            <a:r>
              <a:rPr lang="en-US" sz="2400" dirty="0"/>
              <a:t> (</a:t>
            </a:r>
            <a:r>
              <a:rPr lang="en-US" sz="2400" dirty="0" err="1"/>
              <a:t>čelik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legiranosti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7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Spajanje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</a:t>
            </a:r>
            <a:r>
              <a:rPr lang="en-US" u="sng" dirty="0" err="1"/>
              <a:t>imaju</a:t>
            </a:r>
            <a:r>
              <a:rPr lang="en-US" u="sng" dirty="0"/>
              <a:t> </a:t>
            </a:r>
            <a:r>
              <a:rPr lang="en-US" u="sng" dirty="0" err="1"/>
              <a:t>faznu</a:t>
            </a:r>
            <a:r>
              <a:rPr lang="en-US" u="sng" dirty="0"/>
              <a:t> </a:t>
            </a:r>
            <a:r>
              <a:rPr lang="en-US" u="sng" dirty="0" err="1"/>
              <a:t>transformaciju</a:t>
            </a:r>
            <a:r>
              <a:rPr lang="en-US" u="sng" dirty="0"/>
              <a:t> a </a:t>
            </a:r>
            <a:r>
              <a:rPr lang="en-US" u="sng" dirty="0" err="1"/>
              <a:t>različiti</a:t>
            </a:r>
            <a:r>
              <a:rPr lang="en-US" u="sng" dirty="0"/>
              <a:t> </a:t>
            </a:r>
            <a:r>
              <a:rPr lang="en-US" u="sng" dirty="0" err="1"/>
              <a:t>su</a:t>
            </a:r>
            <a:r>
              <a:rPr lang="en-US" u="sng" dirty="0"/>
              <a:t> </a:t>
            </a:r>
            <a:r>
              <a:rPr lang="en-US" u="sng" dirty="0" err="1"/>
              <a:t>po</a:t>
            </a:r>
            <a:r>
              <a:rPr lang="en-US" u="sng" dirty="0"/>
              <a:t> </a:t>
            </a:r>
            <a:r>
              <a:rPr lang="en-US" u="sng" dirty="0" err="1"/>
              <a:t>legiranosti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strukturi</a:t>
            </a:r>
            <a:endParaRPr lang="en-US" u="sng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Kvalitetni</a:t>
            </a:r>
            <a:r>
              <a:rPr lang="en-US" sz="2400" dirty="0"/>
              <a:t> </a:t>
            </a:r>
            <a:r>
              <a:rPr lang="en-US" sz="2400" dirty="0" err="1"/>
              <a:t>legirani</a:t>
            </a:r>
            <a:r>
              <a:rPr lang="en-US" sz="2400" dirty="0"/>
              <a:t> (</a:t>
            </a:r>
            <a:r>
              <a:rPr lang="en-US" sz="2400" dirty="0" err="1"/>
              <a:t>npr.poboljšani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specijalni</a:t>
            </a:r>
            <a:r>
              <a:rPr lang="en-US" sz="2400" dirty="0"/>
              <a:t> </a:t>
            </a:r>
            <a:r>
              <a:rPr lang="en-US" sz="2400" dirty="0" err="1"/>
              <a:t>legirani</a:t>
            </a:r>
            <a:r>
              <a:rPr lang="en-US" sz="2400" dirty="0"/>
              <a:t> </a:t>
            </a:r>
            <a:r>
              <a:rPr lang="en-US" sz="2400" dirty="0" err="1"/>
              <a:t>čelici</a:t>
            </a:r>
            <a:r>
              <a:rPr lang="en-US" sz="2400" dirty="0"/>
              <a:t> (</a:t>
            </a:r>
            <a:r>
              <a:rPr lang="en-US" sz="2400" dirty="0" err="1"/>
              <a:t>v.legirani</a:t>
            </a:r>
            <a:r>
              <a:rPr lang="en-US" sz="2400" dirty="0"/>
              <a:t> </a:t>
            </a:r>
            <a:r>
              <a:rPr lang="en-US" sz="2400" dirty="0" err="1"/>
              <a:t>martenzitni</a:t>
            </a:r>
            <a:r>
              <a:rPr lang="en-US" sz="2400" dirty="0"/>
              <a:t>) –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energetskih</a:t>
            </a:r>
            <a:r>
              <a:rPr lang="en-US" sz="2400" dirty="0"/>
              <a:t> </a:t>
            </a:r>
            <a:r>
              <a:rPr lang="en-US" sz="2400" dirty="0" err="1"/>
              <a:t>postojenja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u="sng" dirty="0" err="1"/>
              <a:t>Važna</a:t>
            </a:r>
            <a:r>
              <a:rPr lang="en-US" sz="2400" u="sng" dirty="0"/>
              <a:t> </a:t>
            </a:r>
            <a:r>
              <a:rPr lang="en-US" sz="2400" u="sng" dirty="0" err="1"/>
              <a:t>otpornost</a:t>
            </a:r>
            <a:r>
              <a:rPr lang="en-US" sz="2400" u="sng" dirty="0"/>
              <a:t> </a:t>
            </a:r>
            <a:r>
              <a:rPr lang="en-US" sz="2400" u="sng" dirty="0" err="1"/>
              <a:t>na</a:t>
            </a:r>
            <a:r>
              <a:rPr lang="en-US" sz="2400" u="sng" dirty="0"/>
              <a:t> </a:t>
            </a:r>
            <a:r>
              <a:rPr lang="en-US" sz="2400" u="sng" dirty="0" err="1"/>
              <a:t>difuziju</a:t>
            </a:r>
            <a:r>
              <a:rPr lang="en-US" sz="2400" u="sng" dirty="0"/>
              <a:t> (</a:t>
            </a:r>
            <a:r>
              <a:rPr lang="en-US" sz="2400" u="sng" dirty="0" err="1"/>
              <a:t>puzanje</a:t>
            </a:r>
            <a:r>
              <a:rPr lang="en-US" sz="2400" u="sng" dirty="0"/>
              <a:t>): </a:t>
            </a:r>
            <a:r>
              <a:rPr lang="en-US" sz="2400" dirty="0" err="1"/>
              <a:t>javlja</a:t>
            </a:r>
            <a:r>
              <a:rPr lang="en-US" sz="2400" dirty="0"/>
              <a:t> se </a:t>
            </a:r>
            <a:r>
              <a:rPr lang="en-US" sz="2400" dirty="0" err="1"/>
              <a:t>difuzija</a:t>
            </a:r>
            <a:r>
              <a:rPr lang="en-US" sz="2400" dirty="0"/>
              <a:t> </a:t>
            </a:r>
            <a:r>
              <a:rPr lang="en-US" sz="2400" dirty="0" err="1"/>
              <a:t>ugljenika</a:t>
            </a:r>
            <a:r>
              <a:rPr lang="en-US" sz="2400" dirty="0"/>
              <a:t>  </a:t>
            </a:r>
            <a:r>
              <a:rPr lang="en-US" sz="2400" dirty="0" err="1"/>
              <a:t>prema</a:t>
            </a:r>
            <a:r>
              <a:rPr lang="en-US" sz="2400" dirty="0"/>
              <a:t> OM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manjim</a:t>
            </a:r>
            <a:r>
              <a:rPr lang="en-US" sz="2400" dirty="0"/>
              <a:t> %C </a:t>
            </a:r>
            <a:r>
              <a:rPr lang="en-US" sz="2400" dirty="0" err="1"/>
              <a:t>ili</a:t>
            </a:r>
            <a:r>
              <a:rPr lang="en-US" sz="2400" dirty="0"/>
              <a:t> u DM (</a:t>
            </a:r>
            <a:r>
              <a:rPr lang="en-US" sz="2400" dirty="0" err="1"/>
              <a:t>ako</a:t>
            </a:r>
            <a:r>
              <a:rPr lang="en-US" sz="2400" dirty="0"/>
              <a:t> je </a:t>
            </a:r>
            <a:r>
              <a:rPr lang="en-US" sz="2400" dirty="0" err="1"/>
              <a:t>austenitni</a:t>
            </a:r>
            <a:r>
              <a:rPr lang="en-US" sz="2400" dirty="0"/>
              <a:t>), pa se </a:t>
            </a:r>
            <a:r>
              <a:rPr lang="en-US" sz="2400" dirty="0" err="1"/>
              <a:t>javlja</a:t>
            </a: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žilavosti</a:t>
            </a:r>
            <a:r>
              <a:rPr lang="en-US" sz="2400" dirty="0"/>
              <a:t> (</a:t>
            </a:r>
            <a:r>
              <a:rPr lang="en-US" sz="2400" dirty="0" err="1"/>
              <a:t>naugljeničeni</a:t>
            </a:r>
            <a:r>
              <a:rPr lang="en-US" sz="2400" dirty="0"/>
              <a:t> </a:t>
            </a:r>
            <a:r>
              <a:rPr lang="en-US" sz="2400" dirty="0" err="1"/>
              <a:t>deo</a:t>
            </a:r>
            <a:r>
              <a:rPr lang="en-US" sz="2400" dirty="0"/>
              <a:t>)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smanjena</a:t>
            </a:r>
            <a:r>
              <a:rPr lang="en-US" sz="2400" dirty="0"/>
              <a:t> </a:t>
            </a:r>
            <a:r>
              <a:rPr lang="en-US" sz="2400" dirty="0" err="1"/>
              <a:t>čvrstoća</a:t>
            </a:r>
            <a:r>
              <a:rPr lang="en-US" sz="2400" dirty="0"/>
              <a:t> (</a:t>
            </a:r>
            <a:r>
              <a:rPr lang="en-US" sz="2400" dirty="0" err="1"/>
              <a:t>razugljeničeni</a:t>
            </a:r>
            <a:r>
              <a:rPr lang="en-US" sz="2400" dirty="0"/>
              <a:t> </a:t>
            </a:r>
            <a:r>
              <a:rPr lang="en-US" sz="2400" dirty="0" err="1"/>
              <a:t>deo</a:t>
            </a:r>
            <a:r>
              <a:rPr lang="en-US" sz="2400" dirty="0"/>
              <a:t>). </a:t>
            </a:r>
          </a:p>
          <a:p>
            <a:pPr>
              <a:buFontTx/>
              <a:buChar char="-"/>
            </a:pPr>
            <a:r>
              <a:rPr lang="en-US" sz="2400" dirty="0"/>
              <a:t>DM: </a:t>
            </a:r>
            <a:r>
              <a:rPr lang="en-US" sz="2400" dirty="0" err="1"/>
              <a:t>iako</a:t>
            </a:r>
            <a:r>
              <a:rPr lang="en-US" sz="2400" dirty="0"/>
              <a:t> je </a:t>
            </a:r>
            <a:r>
              <a:rPr lang="en-US" sz="2400" dirty="0" err="1"/>
              <a:t>difuzija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DM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</a:t>
            </a:r>
            <a:r>
              <a:rPr lang="en-US" sz="2400" dirty="0"/>
              <a:t> </a:t>
            </a:r>
            <a:r>
              <a:rPr lang="en-US" sz="2400" dirty="0" err="1"/>
              <a:t>nikla</a:t>
            </a:r>
            <a:r>
              <a:rPr lang="en-US" sz="2400" dirty="0"/>
              <a:t> </a:t>
            </a:r>
            <a:r>
              <a:rPr lang="en-US" sz="2400" dirty="0" err="1"/>
              <a:t>minimalna</a:t>
            </a:r>
            <a:r>
              <a:rPr lang="en-US" sz="2400" dirty="0"/>
              <a:t>, </a:t>
            </a:r>
            <a:r>
              <a:rPr lang="en-US" sz="2400" dirty="0" err="1"/>
              <a:t>koeficijent</a:t>
            </a:r>
            <a:r>
              <a:rPr lang="en-US" sz="2400" dirty="0"/>
              <a:t> </a:t>
            </a:r>
            <a:r>
              <a:rPr lang="en-US" sz="2400" dirty="0" err="1"/>
              <a:t>toplotnog</a:t>
            </a:r>
            <a:r>
              <a:rPr lang="en-US" sz="2400" dirty="0"/>
              <a:t> </a:t>
            </a:r>
            <a:r>
              <a:rPr lang="en-US" sz="2400" dirty="0" err="1"/>
              <a:t>širenja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u </a:t>
            </a:r>
            <a:r>
              <a:rPr lang="en-US" sz="2400" dirty="0" err="1"/>
              <a:t>skladu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OM1 </a:t>
            </a:r>
            <a:r>
              <a:rPr lang="en-US" sz="2400" dirty="0" err="1"/>
              <a:t>i</a:t>
            </a:r>
            <a:r>
              <a:rPr lang="en-US" sz="2400" dirty="0"/>
              <a:t> OM2 – </a:t>
            </a:r>
            <a:r>
              <a:rPr lang="en-US" sz="2400" dirty="0" err="1"/>
              <a:t>zato</a:t>
            </a:r>
            <a:r>
              <a:rPr lang="en-US" sz="2400" dirty="0"/>
              <a:t> se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čelik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4-5% Cr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koeficijentom</a:t>
            </a:r>
            <a:r>
              <a:rPr lang="en-US" sz="2400" dirty="0"/>
              <a:t> </a:t>
            </a:r>
            <a:r>
              <a:rPr lang="en-US" sz="2400" dirty="0" err="1"/>
              <a:t>toplotnog</a:t>
            </a:r>
            <a:r>
              <a:rPr lang="en-US" sz="2400" dirty="0"/>
              <a:t> </a:t>
            </a:r>
            <a:r>
              <a:rPr lang="en-US" sz="2400" dirty="0" err="1"/>
              <a:t>širenja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OM1 </a:t>
            </a:r>
            <a:r>
              <a:rPr lang="en-US" sz="2400" dirty="0" err="1"/>
              <a:t>i</a:t>
            </a:r>
            <a:r>
              <a:rPr lang="en-US" sz="2400" dirty="0"/>
              <a:t> OM2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01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019800"/>
          </a:xfrm>
        </p:spPr>
        <p:txBody>
          <a:bodyPr/>
          <a:lstStyle/>
          <a:p>
            <a:r>
              <a:rPr lang="en-US" u="sng" dirty="0" err="1"/>
              <a:t>Spojevi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koji</a:t>
            </a:r>
            <a:r>
              <a:rPr lang="en-US" u="sng" dirty="0"/>
              <a:t> </a:t>
            </a:r>
            <a:r>
              <a:rPr lang="en-US" u="sng" dirty="0" err="1"/>
              <a:t>imaju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nemaju</a:t>
            </a:r>
            <a:r>
              <a:rPr lang="en-US" u="sng" dirty="0"/>
              <a:t> </a:t>
            </a:r>
            <a:r>
              <a:rPr lang="en-US" u="sng" dirty="0" err="1"/>
              <a:t>faznu</a:t>
            </a:r>
            <a:r>
              <a:rPr lang="en-US" u="sng" dirty="0"/>
              <a:t> </a:t>
            </a:r>
            <a:r>
              <a:rPr lang="en-US" u="sng" dirty="0" err="1"/>
              <a:t>transformaciju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Niskougljenični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niskolegirani</a:t>
            </a:r>
            <a:r>
              <a:rPr lang="en-US" sz="2400" dirty="0"/>
              <a:t> </a:t>
            </a:r>
            <a:r>
              <a:rPr lang="en-US" sz="2400" dirty="0" err="1"/>
              <a:t>čelici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visokolegiranim</a:t>
            </a:r>
            <a:r>
              <a:rPr lang="en-US" sz="2400" dirty="0"/>
              <a:t> </a:t>
            </a:r>
            <a:r>
              <a:rPr lang="en-US" sz="2400" dirty="0" err="1"/>
              <a:t>feritnim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austenitnim</a:t>
            </a:r>
            <a:r>
              <a:rPr lang="en-US" sz="2400" dirty="0"/>
              <a:t> </a:t>
            </a:r>
            <a:r>
              <a:rPr lang="en-US" sz="2400" dirty="0" err="1"/>
              <a:t>čelicima</a:t>
            </a:r>
            <a:r>
              <a:rPr lang="en-US" sz="2400" dirty="0"/>
              <a:t> (</a:t>
            </a:r>
            <a:r>
              <a:rPr lang="en-US" sz="2400" dirty="0" err="1"/>
              <a:t>procesna</a:t>
            </a:r>
            <a:r>
              <a:rPr lang="en-US" sz="2400" dirty="0"/>
              <a:t> </a:t>
            </a:r>
            <a:r>
              <a:rPr lang="en-US" sz="2400" dirty="0" err="1"/>
              <a:t>oprema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/>
              <a:t>DM </a:t>
            </a:r>
            <a:r>
              <a:rPr lang="en-US" sz="2400" dirty="0" err="1"/>
              <a:t>obavezno</a:t>
            </a:r>
            <a:r>
              <a:rPr lang="en-US" sz="2400" dirty="0"/>
              <a:t> </a:t>
            </a:r>
            <a:r>
              <a:rPr lang="en-US" sz="2400" dirty="0" err="1"/>
              <a:t>austenitni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sprečavanja</a:t>
            </a:r>
            <a:r>
              <a:rPr lang="en-US" sz="2400" dirty="0"/>
              <a:t> </a:t>
            </a:r>
            <a:r>
              <a:rPr lang="en-US" sz="2400" dirty="0" err="1"/>
              <a:t>interkristalne</a:t>
            </a:r>
            <a:r>
              <a:rPr lang="en-US" sz="2400" dirty="0"/>
              <a:t> </a:t>
            </a:r>
            <a:r>
              <a:rPr lang="en-US" sz="2400" dirty="0" err="1"/>
              <a:t>korozije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Izbeći</a:t>
            </a:r>
            <a:r>
              <a:rPr lang="en-US" sz="2400" dirty="0"/>
              <a:t> </a:t>
            </a:r>
            <a:r>
              <a:rPr lang="en-US" sz="2400" dirty="0" err="1"/>
              <a:t>prsline</a:t>
            </a:r>
            <a:r>
              <a:rPr lang="en-US" sz="2400" dirty="0"/>
              <a:t>: </a:t>
            </a:r>
            <a:r>
              <a:rPr lang="en-US" sz="2400" dirty="0" err="1"/>
              <a:t>vruće</a:t>
            </a:r>
            <a:r>
              <a:rPr lang="en-US" sz="2400" dirty="0"/>
              <a:t> (</a:t>
            </a:r>
            <a:r>
              <a:rPr lang="sr-Latn-CS" sz="2400" dirty="0"/>
              <a:t>3-8 % </a:t>
            </a:r>
            <a:r>
              <a:rPr lang="el-GR" sz="2400" dirty="0"/>
              <a:t>δ</a:t>
            </a:r>
            <a:r>
              <a:rPr lang="sr-Latn-CS" sz="2400" dirty="0"/>
              <a:t>-</a:t>
            </a:r>
            <a:r>
              <a:rPr lang="sr-Latn-CS" sz="2400" dirty="0" err="1"/>
              <a:t>ferita</a:t>
            </a:r>
            <a:r>
              <a:rPr lang="sr-Latn-CS" sz="2400" dirty="0"/>
              <a:t> </a:t>
            </a:r>
            <a:r>
              <a:rPr lang="en-US" sz="2400" dirty="0"/>
              <a:t>u </a:t>
            </a:r>
            <a:r>
              <a:rPr lang="en-US" sz="2400" dirty="0" err="1"/>
              <a:t>šavu</a:t>
            </a:r>
            <a:r>
              <a:rPr lang="en-US" sz="2400" dirty="0"/>
              <a:t> </a:t>
            </a:r>
            <a:r>
              <a:rPr lang="sr-Latn-CS" sz="2400" dirty="0"/>
              <a:t>da bi se ispresecala granica zrna </a:t>
            </a:r>
            <a:r>
              <a:rPr lang="en-US" sz="2400" dirty="0"/>
              <a:t>- </a:t>
            </a:r>
            <a:r>
              <a:rPr lang="sr-Latn-CS" sz="2400" dirty="0"/>
              <a:t>umesto granice zrna javljaju se čvorići jedinjenja P, S, Si</a:t>
            </a:r>
            <a:r>
              <a:rPr lang="en-US" sz="2400" dirty="0"/>
              <a:t>); </a:t>
            </a:r>
            <a:r>
              <a:rPr lang="en-US" sz="2400" dirty="0" err="1"/>
              <a:t>hladne</a:t>
            </a:r>
            <a:r>
              <a:rPr lang="en-US" sz="2400" dirty="0"/>
              <a:t> (DM </a:t>
            </a:r>
            <a:r>
              <a:rPr lang="en-US" sz="2400" dirty="0" err="1"/>
              <a:t>takav</a:t>
            </a:r>
            <a:r>
              <a:rPr lang="en-US" sz="2400" dirty="0"/>
              <a:t> da se </a:t>
            </a:r>
            <a:r>
              <a:rPr lang="en-US" sz="2400" dirty="0" err="1"/>
              <a:t>iz</a:t>
            </a:r>
            <a:r>
              <a:rPr lang="en-US" sz="2400" dirty="0"/>
              <a:t> ZUT-a “</a:t>
            </a:r>
            <a:r>
              <a:rPr lang="en-US" sz="2400" dirty="0" err="1"/>
              <a:t>izvuče</a:t>
            </a:r>
            <a:r>
              <a:rPr lang="en-US" sz="2400" dirty="0"/>
              <a:t>” </a:t>
            </a:r>
            <a:r>
              <a:rPr lang="en-US" sz="2400" dirty="0" err="1"/>
              <a:t>vodonik</a:t>
            </a:r>
            <a:r>
              <a:rPr lang="en-US" sz="2400" dirty="0"/>
              <a:t>, da ne </a:t>
            </a:r>
            <a:r>
              <a:rPr lang="en-US" sz="2400" dirty="0" err="1"/>
              <a:t>smeta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se </a:t>
            </a:r>
            <a:r>
              <a:rPr lang="en-US" sz="2400" dirty="0" err="1"/>
              <a:t>pojavi</a:t>
            </a:r>
            <a:r>
              <a:rPr lang="en-US" sz="2400" dirty="0"/>
              <a:t> </a:t>
            </a:r>
            <a:r>
              <a:rPr lang="en-US" sz="2400" dirty="0" err="1"/>
              <a:t>martenzit</a:t>
            </a:r>
            <a:r>
              <a:rPr lang="en-US" sz="2400" dirty="0"/>
              <a:t> u OM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faznom</a:t>
            </a:r>
            <a:r>
              <a:rPr lang="en-US" sz="2400" dirty="0"/>
              <a:t> transf.)</a:t>
            </a:r>
          </a:p>
          <a:p>
            <a:pPr>
              <a:buFontTx/>
              <a:buChar char="-"/>
            </a:pPr>
            <a:r>
              <a:rPr lang="en-US" sz="2400" dirty="0" err="1"/>
              <a:t>Obezbediti</a:t>
            </a:r>
            <a:r>
              <a:rPr lang="en-US" sz="2400" dirty="0"/>
              <a:t> </a:t>
            </a:r>
            <a:r>
              <a:rPr lang="en-US" sz="2400" dirty="0" err="1"/>
              <a:t>otpornost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koroziju</a:t>
            </a:r>
            <a:r>
              <a:rPr lang="en-US" sz="2400" dirty="0"/>
              <a:t> u </a:t>
            </a:r>
            <a:r>
              <a:rPr lang="en-US" sz="2400" dirty="0" err="1"/>
              <a:t>zoni</a:t>
            </a:r>
            <a:r>
              <a:rPr lang="en-US" sz="2400" dirty="0"/>
              <a:t> </a:t>
            </a:r>
            <a:r>
              <a:rPr lang="en-US" sz="2400" dirty="0" err="1"/>
              <a:t>mešanja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OM bez </a:t>
            </a:r>
            <a:r>
              <a:rPr lang="en-US" sz="2400" dirty="0" err="1"/>
              <a:t>fazne</a:t>
            </a:r>
            <a:r>
              <a:rPr lang="en-US" sz="2400" dirty="0"/>
              <a:t> </a:t>
            </a:r>
            <a:r>
              <a:rPr lang="en-US" sz="2400" dirty="0" err="1"/>
              <a:t>transformacije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l="41875" t="36000" r="24375" b="47112"/>
          <a:stretch/>
        </p:blipFill>
        <p:spPr bwMode="auto">
          <a:xfrm rot="120000">
            <a:off x="2764493" y="5580585"/>
            <a:ext cx="4075089" cy="12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875" y="601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/>
              <a:t>OM </a:t>
            </a:r>
            <a:r>
              <a:rPr lang="en-US" sz="2400" i="1" dirty="0" err="1"/>
              <a:t>sa</a:t>
            </a:r>
            <a:r>
              <a:rPr lang="en-US" sz="2400" i="1" dirty="0"/>
              <a:t> </a:t>
            </a:r>
            <a:r>
              <a:rPr lang="en-US" sz="2400" i="1" dirty="0" err="1"/>
              <a:t>faznom</a:t>
            </a:r>
            <a:r>
              <a:rPr lang="en-US" sz="2400" i="1" dirty="0"/>
              <a:t> </a:t>
            </a:r>
            <a:r>
              <a:rPr lang="en-US" sz="2400" i="1" dirty="0" err="1"/>
              <a:t>transformacijom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70811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OM bez </a:t>
            </a:r>
            <a:r>
              <a:rPr lang="en-US" sz="2400" i="1" dirty="0" err="1"/>
              <a:t>fazne</a:t>
            </a:r>
            <a:r>
              <a:rPr lang="en-US" sz="2400" i="1" dirty="0"/>
              <a:t> </a:t>
            </a:r>
            <a:r>
              <a:rPr lang="en-US" sz="2400" i="1" dirty="0" err="1"/>
              <a:t>transformacije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488400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Sprečiti</a:t>
            </a:r>
            <a:r>
              <a:rPr lang="en-US" sz="2000" dirty="0"/>
              <a:t> </a:t>
            </a:r>
            <a:r>
              <a:rPr lang="en-US" sz="2000" dirty="0" err="1"/>
              <a:t>vruće</a:t>
            </a:r>
            <a:r>
              <a:rPr lang="en-US" sz="2000" dirty="0"/>
              <a:t> </a:t>
            </a:r>
            <a:r>
              <a:rPr lang="en-US" sz="2000" dirty="0" err="1"/>
              <a:t>prsline</a:t>
            </a:r>
            <a:r>
              <a:rPr lang="en-US" sz="2000" dirty="0"/>
              <a:t>:</a:t>
            </a:r>
            <a:r>
              <a:rPr lang="sr-Latn-CS" sz="2000" dirty="0"/>
              <a:t> </a:t>
            </a:r>
            <a:endParaRPr lang="en-US" sz="2000" dirty="0"/>
          </a:p>
          <a:p>
            <a:pPr algn="ctr"/>
            <a:r>
              <a:rPr lang="sr-Latn-CS" sz="2000" dirty="0"/>
              <a:t>3-8 % </a:t>
            </a:r>
            <a:r>
              <a:rPr lang="el-GR" sz="2000" dirty="0"/>
              <a:t>δ</a:t>
            </a:r>
            <a:r>
              <a:rPr lang="sr-Latn-CS" sz="2000" dirty="0"/>
              <a:t>-</a:t>
            </a:r>
            <a:r>
              <a:rPr lang="sr-Latn-CS" sz="2000" dirty="0" err="1"/>
              <a:t>ferita</a:t>
            </a:r>
            <a:r>
              <a:rPr lang="en-US" sz="2400" dirty="0"/>
              <a:t>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572000" y="5662263"/>
            <a:ext cx="228600" cy="50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40710">
            <a:off x="2844415" y="5879652"/>
            <a:ext cx="1525200" cy="27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525481">
            <a:off x="5130404" y="5856199"/>
            <a:ext cx="1525200" cy="27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1875" y="5174580"/>
            <a:ext cx="2618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Sprečiti</a:t>
            </a:r>
            <a:r>
              <a:rPr lang="en-US" dirty="0"/>
              <a:t> </a:t>
            </a:r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– </a:t>
            </a:r>
            <a:r>
              <a:rPr lang="en-US" dirty="0" err="1"/>
              <a:t>sprečiti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</a:t>
            </a:r>
            <a:r>
              <a:rPr lang="en-US" dirty="0" err="1"/>
              <a:t>martenzitu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1301" y="5181600"/>
            <a:ext cx="2618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korozionu</a:t>
            </a:r>
            <a:r>
              <a:rPr lang="en-US" dirty="0"/>
              <a:t> </a:t>
            </a:r>
            <a:r>
              <a:rPr lang="en-US" dirty="0" err="1"/>
              <a:t>postojanost</a:t>
            </a:r>
            <a:r>
              <a:rPr lang="en-US" dirty="0"/>
              <a:t> – </a:t>
            </a:r>
            <a:r>
              <a:rPr lang="en-US" dirty="0" err="1"/>
              <a:t>dovoljno</a:t>
            </a:r>
            <a:r>
              <a:rPr lang="en-US" dirty="0"/>
              <a:t> Cr u </a:t>
            </a:r>
            <a:r>
              <a:rPr lang="en-US" dirty="0" err="1"/>
              <a:t>šavu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625" t="18000" r="15000" b="6000"/>
          <a:stretch>
            <a:fillRect/>
          </a:stretch>
        </p:blipFill>
        <p:spPr bwMode="auto">
          <a:xfrm>
            <a:off x="228600" y="8382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5867400"/>
            <a:ext cx="419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Ekvivalent Cr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143000" y="5181600"/>
            <a:ext cx="533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867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>
                <a:solidFill>
                  <a:schemeClr val="accent1"/>
                </a:solidFill>
              </a:rPr>
              <a:t>Nisko/srednjeugljenični čelik</a:t>
            </a:r>
          </a:p>
        </p:txBody>
      </p:sp>
      <p:sp>
        <p:nvSpPr>
          <p:cNvPr id="9" name="Right Brace 8"/>
          <p:cNvSpPr/>
          <p:nvPr/>
        </p:nvSpPr>
        <p:spPr>
          <a:xfrm rot="15967787">
            <a:off x="5652145" y="1920002"/>
            <a:ext cx="457200" cy="1828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181203" y="1829197"/>
            <a:ext cx="10668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078468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Austenitni nerđajući čelici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504803" y="3048397"/>
            <a:ext cx="914400" cy="3040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18198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i="1" dirty="0"/>
              <a:t>Izbegavati zbog prisustva martenzita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400" y="3733800"/>
            <a:ext cx="21336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3810000"/>
            <a:ext cx="1828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1400" y="4419600"/>
            <a:ext cx="1676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sr-Latn-C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žan izbor osnovnog materijala, ako je moguće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76200"/>
            <a:ext cx="7289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dirty="0" err="1"/>
              <a:t>Obavezna</a:t>
            </a:r>
            <a:r>
              <a:rPr lang="en-US" sz="3200" dirty="0"/>
              <a:t> </a:t>
            </a:r>
            <a:r>
              <a:rPr lang="en-US" sz="3200" dirty="0" err="1"/>
              <a:t>upotreba</a:t>
            </a:r>
            <a:r>
              <a:rPr lang="en-US" sz="3200" dirty="0"/>
              <a:t> </a:t>
            </a:r>
            <a:r>
              <a:rPr lang="en-US" sz="3200" dirty="0" err="1"/>
              <a:t>Šeflerovog</a:t>
            </a:r>
            <a:r>
              <a:rPr lang="en-US" sz="3200" dirty="0"/>
              <a:t> </a:t>
            </a:r>
            <a:r>
              <a:rPr lang="en-US" sz="3200" dirty="0" err="1"/>
              <a:t>dijagrama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481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996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Tehnologija spajanja savremenih materijala </vt:lpstr>
      <vt:lpstr>Zavarljivost raznorodnih materijala</vt:lpstr>
      <vt:lpstr>PowerPoint Presentation</vt:lpstr>
      <vt:lpstr>PowerPoint Presentation</vt:lpstr>
      <vt:lpstr>Raznorodni spojevi čelika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Spajanje čelika sa neželeznim materijalima</vt:lpstr>
      <vt:lpstr>PowerPoint Presentation</vt:lpstr>
      <vt:lpstr>PowerPoint Presentation</vt:lpstr>
      <vt:lpstr>PowerPoint Presentation</vt:lpstr>
      <vt:lpstr>Spajanje neželeznih materijala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293</cp:revision>
  <dcterms:created xsi:type="dcterms:W3CDTF">2015-08-03T17:45:04Z</dcterms:created>
  <dcterms:modified xsi:type="dcterms:W3CDTF">2017-01-11T13:15:54Z</dcterms:modified>
</cp:coreProperties>
</file>